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94" r:id="rId3"/>
    <p:sldId id="277" r:id="rId4"/>
    <p:sldId id="293" r:id="rId5"/>
    <p:sldId id="298" r:id="rId6"/>
    <p:sldId id="269" r:id="rId7"/>
    <p:sldId id="301" r:id="rId8"/>
    <p:sldId id="303" r:id="rId9"/>
    <p:sldId id="299" r:id="rId10"/>
    <p:sldId id="304" r:id="rId11"/>
    <p:sldId id="300" r:id="rId12"/>
    <p:sldId id="297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280" r:id="rId26"/>
    <p:sldId id="296" r:id="rId27"/>
    <p:sldId id="267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C2"/>
    <a:srgbClr val="666666"/>
    <a:srgbClr val="DADADA"/>
    <a:srgbClr val="C0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7" autoAdjust="0"/>
    <p:restoredTop sz="96208"/>
  </p:normalViewPr>
  <p:slideViewPr>
    <p:cSldViewPr snapToGrid="0" snapToObjects="1">
      <p:cViewPr>
        <p:scale>
          <a:sx n="93" d="100"/>
          <a:sy n="93" d="100"/>
        </p:scale>
        <p:origin x="14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scelto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Soil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`e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progetto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costantemente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crescita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aggiornato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di moduli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gi`a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ampiamente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conosciuti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  <a:p>
            <a:r>
              <a:rPr lang="en-IT" dirty="0"/>
              <a:t>Struttura di Soil: (agenti, simulazione) con configurazioni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6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0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20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53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20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1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5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06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6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6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69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82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F95CDEB-D3BA-44AC-AA16-F14CCF27B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6A0F11C1-C9B0-48A8-81A3-0E2C2F945A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657" y="210870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4" name="Segnaposto immagine 4">
            <a:extLst>
              <a:ext uri="{FF2B5EF4-FFF2-40B4-BE49-F238E27FC236}">
                <a16:creationId xmlns:a16="http://schemas.microsoft.com/office/drawing/2014/main" id="{208222A3-6534-4E8C-BED3-29442C0DEB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4344" y="201245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15" name="Segnaposto immagine 4">
            <a:extLst>
              <a:ext uri="{FF2B5EF4-FFF2-40B4-BE49-F238E27FC236}">
                <a16:creationId xmlns:a16="http://schemas.microsoft.com/office/drawing/2014/main" id="{290D502C-30F9-4F70-BAF5-FDD5EE70E1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4344" y="3450870"/>
            <a:ext cx="5184000" cy="3240000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495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19/10/20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74" r:id="rId17"/>
    <p:sldLayoutId id="2147483656" r:id="rId18"/>
    <p:sldLayoutId id="2147483657" r:id="rId19"/>
    <p:sldLayoutId id="2147483658" r:id="rId20"/>
    <p:sldLayoutId id="2147483659" r:id="rId21"/>
    <p:sldLayoutId id="2147483654" r:id="rId22"/>
    <p:sldLayoutId id="214748366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JeyDi/STN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270" y="2086667"/>
            <a:ext cx="2909455" cy="98774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STN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0713" y="3849204"/>
            <a:ext cx="5447071" cy="462224"/>
          </a:xfrm>
        </p:spPr>
        <p:txBody>
          <a:bodyPr/>
          <a:lstStyle/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complessi</a:t>
            </a:r>
            <a:r>
              <a:rPr lang="en-US" dirty="0"/>
              <a:t>: </a:t>
            </a:r>
            <a:r>
              <a:rPr lang="en-US" dirty="0" err="1"/>
              <a:t>Modelli</a:t>
            </a:r>
            <a:r>
              <a:rPr lang="en-US" dirty="0"/>
              <a:t> e </a:t>
            </a:r>
            <a:r>
              <a:rPr lang="en-US" dirty="0" err="1"/>
              <a:t>Simulazione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8531" y="4467713"/>
            <a:ext cx="304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Report finale di: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Lidia </a:t>
            </a:r>
            <a:r>
              <a:rPr lang="en-US" dirty="0" err="1">
                <a:solidFill>
                  <a:schemeClr val="bg1"/>
                </a:solidFill>
              </a:rPr>
              <a:t>Alecci</a:t>
            </a:r>
            <a:r>
              <a:rPr lang="en-US" dirty="0">
                <a:solidFill>
                  <a:schemeClr val="bg1"/>
                </a:solidFill>
              </a:rPr>
              <a:t> - 852501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</a:t>
            </a:r>
            <a:r>
              <a:rPr lang="en-US" dirty="0" err="1">
                <a:solidFill>
                  <a:schemeClr val="bg1"/>
                </a:solidFill>
              </a:rPr>
              <a:t>Guzzo</a:t>
            </a:r>
            <a:r>
              <a:rPr lang="en-US" dirty="0">
                <a:solidFill>
                  <a:schemeClr val="bg1"/>
                </a:solidFill>
              </a:rPr>
              <a:t> - 761818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Vittorio Maggio - 817034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Manuel </a:t>
            </a:r>
            <a:r>
              <a:rPr lang="en-US" dirty="0" err="1">
                <a:solidFill>
                  <a:schemeClr val="bg1"/>
                </a:solidFill>
              </a:rPr>
              <a:t>Zanaboni</a:t>
            </a:r>
            <a:r>
              <a:rPr lang="en-US" dirty="0">
                <a:solidFill>
                  <a:schemeClr val="bg1"/>
                </a:solidFill>
              </a:rPr>
              <a:t> - 816105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7784" y="6232729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2019-2020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8F5CC1-0B09-234A-84DD-DFD791AE1E67}"/>
              </a:ext>
            </a:extLst>
          </p:cNvPr>
          <p:cNvSpPr txBox="1">
            <a:spLocks/>
          </p:cNvSpPr>
          <p:nvPr/>
        </p:nvSpPr>
        <p:spPr>
          <a:xfrm>
            <a:off x="3372463" y="3230695"/>
            <a:ext cx="5447071" cy="4622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Spreading Tweets News Project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0" y="1806082"/>
            <a:ext cx="5257800" cy="521967"/>
          </a:xfrm>
        </p:spPr>
        <p:txBody>
          <a:bodyPr anchor="t"/>
          <a:lstStyle/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Picture 1" descr="page16image46826720">
            <a:extLst>
              <a:ext uri="{FF2B5EF4-FFF2-40B4-BE49-F238E27FC236}">
                <a16:creationId xmlns:a16="http://schemas.microsoft.com/office/drawing/2014/main" id="{E24A218B-543A-D844-9FA2-26898BA9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8180"/>
            <a:ext cx="5043055" cy="323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3F5A4C-89F7-6C4C-9D05-FECEBFBDBBAE}"/>
              </a:ext>
            </a:extLst>
          </p:cNvPr>
          <p:cNvSpPr/>
          <p:nvPr/>
        </p:nvSpPr>
        <p:spPr>
          <a:xfrm>
            <a:off x="7421033" y="2817891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(probabilità)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GEXF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A41646-E475-9444-BC5A-3E9010CB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0E8F2-EB0B-F54F-A26F-C333EF1F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8" y="2113713"/>
            <a:ext cx="7086600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A651E5-DCAA-8B44-91B5-D7E76F6E40A7}"/>
              </a:ext>
            </a:extLst>
          </p:cNvPr>
          <p:cNvSpPr/>
          <p:nvPr/>
        </p:nvSpPr>
        <p:spPr>
          <a:xfrm>
            <a:off x="7479509" y="2113713"/>
            <a:ext cx="4450773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Streamlit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 web configurabile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Facilità nel creare e lanciare esperimenti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Interpretazione dei risultati più veloce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Utilizzabile su un server più potente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CFD52-09EA-744E-B246-01F3E95B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Assunzioni</a:t>
            </a:r>
            <a:r>
              <a:rPr lang="en-US" dirty="0"/>
              <a:t> e </a:t>
            </a:r>
            <a:r>
              <a:rPr lang="en-US" dirty="0" err="1"/>
              <a:t>grafi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77A1D-B276-624E-8171-C99691364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605"/>
            <a:ext cx="5119857" cy="4582729"/>
          </a:xfrm>
        </p:spPr>
        <p:txBody>
          <a:bodyPr anchor="t"/>
          <a:lstStyle/>
          <a:p>
            <a:pPr marL="0" indent="0" algn="ctr">
              <a:buNone/>
            </a:pPr>
            <a:endParaRPr lang="it-IT" sz="2000" dirty="0"/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 ha influenza maggiore sui Bot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Bot hanno un’influenza più sparsa (ampia)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infezione tra utente è molto bassa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azione di un utente (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retweet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commento) è bassa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graphicFrame>
        <p:nvGraphicFramePr>
          <p:cNvPr id="3" name="Tabella 6">
            <a:extLst>
              <a:ext uri="{FF2B5EF4-FFF2-40B4-BE49-F238E27FC236}">
                <a16:creationId xmlns:a16="http://schemas.microsoft.com/office/drawing/2014/main" id="{FA3C4366-C938-4E5A-801E-7B421D598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336229"/>
              </p:ext>
            </p:extLst>
          </p:nvPr>
        </p:nvGraphicFramePr>
        <p:xfrm>
          <a:off x="6620934" y="2812213"/>
          <a:ext cx="473286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7622">
                  <a:extLst>
                    <a:ext uri="{9D8B030D-6E8A-4147-A177-3AD203B41FA5}">
                      <a16:colId xmlns:a16="http://schemas.microsoft.com/office/drawing/2014/main" val="1073139442"/>
                    </a:ext>
                  </a:extLst>
                </a:gridCol>
                <a:gridCol w="1577622">
                  <a:extLst>
                    <a:ext uri="{9D8B030D-6E8A-4147-A177-3AD203B41FA5}">
                      <a16:colId xmlns:a16="http://schemas.microsoft.com/office/drawing/2014/main" val="1011975964"/>
                    </a:ext>
                  </a:extLst>
                </a:gridCol>
                <a:gridCol w="1577622">
                  <a:extLst>
                    <a:ext uri="{9D8B030D-6E8A-4147-A177-3AD203B41FA5}">
                      <a16:colId xmlns:a16="http://schemas.microsoft.com/office/drawing/2014/main" val="3344312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Followers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Profondità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Totale utenti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8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38458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105774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09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127700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215910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787055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5C923F-A921-4276-8F2F-596820B1BCD2}"/>
              </a:ext>
            </a:extLst>
          </p:cNvPr>
          <p:cNvSpPr txBox="1"/>
          <p:nvPr/>
        </p:nvSpPr>
        <p:spPr>
          <a:xfrm>
            <a:off x="5938807" y="212331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Grafi considerati:</a:t>
            </a:r>
          </a:p>
        </p:txBody>
      </p:sp>
    </p:spTree>
    <p:extLst>
      <p:ext uri="{BB962C8B-B14F-4D97-AF65-F5344CB8AC3E}">
        <p14:creationId xmlns:p14="http://schemas.microsoft.com/office/powerpoint/2010/main" val="138634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Random (500)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pic>
        <p:nvPicPr>
          <p:cNvPr id="13" name="Segnaposto immagine 7">
            <a:extLst>
              <a:ext uri="{FF2B5EF4-FFF2-40B4-BE49-F238E27FC236}">
                <a16:creationId xmlns:a16="http://schemas.microsoft.com/office/drawing/2014/main" id="{99BA7ED9-3653-9547-8972-82227E8E8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342900" y="1598779"/>
            <a:ext cx="5184000" cy="3240000"/>
          </a:xfrm>
          <a:prstGeom prst="rect">
            <a:avLst/>
          </a:prstGeom>
        </p:spPr>
      </p:pic>
      <p:pic>
        <p:nvPicPr>
          <p:cNvPr id="14" name="Segnaposto immagine 9">
            <a:extLst>
              <a:ext uri="{FF2B5EF4-FFF2-40B4-BE49-F238E27FC236}">
                <a16:creationId xmlns:a16="http://schemas.microsoft.com/office/drawing/2014/main" id="{5160A6EB-7947-3F4E-BC28-3EA5CF954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745800" y="1457999"/>
            <a:ext cx="4608000" cy="2880001"/>
          </a:xfrm>
          <a:prstGeom prst="rect">
            <a:avLst/>
          </a:prstGeom>
        </p:spPr>
      </p:pic>
      <p:pic>
        <p:nvPicPr>
          <p:cNvPr id="15" name="Segnaposto immagine 11">
            <a:extLst>
              <a:ext uri="{FF2B5EF4-FFF2-40B4-BE49-F238E27FC236}">
                <a16:creationId xmlns:a16="http://schemas.microsoft.com/office/drawing/2014/main" id="{9A253415-2F7D-9D4F-BC6F-34FFC3396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745800" y="4338000"/>
            <a:ext cx="4032000" cy="2520000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11785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Random (1000)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  <p:pic>
        <p:nvPicPr>
          <p:cNvPr id="10" name="Segnaposto immagine 7">
            <a:extLst>
              <a:ext uri="{FF2B5EF4-FFF2-40B4-BE49-F238E27FC236}">
                <a16:creationId xmlns:a16="http://schemas.microsoft.com/office/drawing/2014/main" id="{C4E1498C-80CC-7549-B1C9-F4E3C2F1D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342900" y="1636406"/>
            <a:ext cx="5184000" cy="3240000"/>
          </a:xfrm>
          <a:prstGeom prst="rect">
            <a:avLst/>
          </a:prstGeom>
        </p:spPr>
      </p:pic>
      <p:pic>
        <p:nvPicPr>
          <p:cNvPr id="11" name="Segnaposto immagine 9">
            <a:extLst>
              <a:ext uri="{FF2B5EF4-FFF2-40B4-BE49-F238E27FC236}">
                <a16:creationId xmlns:a16="http://schemas.microsoft.com/office/drawing/2014/main" id="{6E3809E8-4D09-1848-B747-76187079A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82598" y="1458000"/>
            <a:ext cx="4608001" cy="2880000"/>
          </a:xfrm>
          <a:prstGeom prst="rect">
            <a:avLst/>
          </a:prstGeom>
        </p:spPr>
      </p:pic>
      <p:pic>
        <p:nvPicPr>
          <p:cNvPr id="17" name="Segnaposto immagine 11">
            <a:extLst>
              <a:ext uri="{FF2B5EF4-FFF2-40B4-BE49-F238E27FC236}">
                <a16:creationId xmlns:a16="http://schemas.microsoft.com/office/drawing/2014/main" id="{D1C33FBE-2718-5E42-AA1E-913D839AAE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745799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Random (1500)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  <p:pic>
        <p:nvPicPr>
          <p:cNvPr id="13" name="Segnaposto immagine 7">
            <a:extLst>
              <a:ext uri="{FF2B5EF4-FFF2-40B4-BE49-F238E27FC236}">
                <a16:creationId xmlns:a16="http://schemas.microsoft.com/office/drawing/2014/main" id="{CDBCB546-3E28-A546-B849-B08140215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200863" y="1320580"/>
            <a:ext cx="5184000" cy="3240000"/>
          </a:xfrm>
          <a:prstGeom prst="rect">
            <a:avLst/>
          </a:prstGeom>
        </p:spPr>
      </p:pic>
      <p:pic>
        <p:nvPicPr>
          <p:cNvPr id="14" name="Segnaposto immagine 9">
            <a:extLst>
              <a:ext uri="{FF2B5EF4-FFF2-40B4-BE49-F238E27FC236}">
                <a16:creationId xmlns:a16="http://schemas.microsoft.com/office/drawing/2014/main" id="{EB8AFA39-EDB0-324E-990C-77E2A9CCF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07139" y="1320580"/>
            <a:ext cx="4608000" cy="2880000"/>
          </a:xfrm>
          <a:prstGeom prst="rect">
            <a:avLst/>
          </a:prstGeom>
        </p:spPr>
      </p:pic>
      <p:pic>
        <p:nvPicPr>
          <p:cNvPr id="15" name="Segnaposto immagine 11">
            <a:extLst>
              <a:ext uri="{FF2B5EF4-FFF2-40B4-BE49-F238E27FC236}">
                <a16:creationId xmlns:a16="http://schemas.microsoft.com/office/drawing/2014/main" id="{70A821CD-EC47-AD49-AD7B-66733F707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07139" y="4352197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Random (2000)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random</a:t>
            </a: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  <p:pic>
        <p:nvPicPr>
          <p:cNvPr id="10" name="Segnaposto immagine 7">
            <a:extLst>
              <a:ext uri="{FF2B5EF4-FFF2-40B4-BE49-F238E27FC236}">
                <a16:creationId xmlns:a16="http://schemas.microsoft.com/office/drawing/2014/main" id="{D226BB88-C62A-0A40-BC80-EED296FC8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342900" y="1636406"/>
            <a:ext cx="5184000" cy="3240000"/>
          </a:xfrm>
          <a:prstGeom prst="rect">
            <a:avLst/>
          </a:prstGeom>
        </p:spPr>
      </p:pic>
      <p:pic>
        <p:nvPicPr>
          <p:cNvPr id="11" name="Segnaposto immagine 11">
            <a:extLst>
              <a:ext uri="{FF2B5EF4-FFF2-40B4-BE49-F238E27FC236}">
                <a16:creationId xmlns:a16="http://schemas.microsoft.com/office/drawing/2014/main" id="{B81DB594-69A3-B642-AC1D-19127A2AA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80343" y="1232712"/>
            <a:ext cx="4608000" cy="2880000"/>
          </a:xfrm>
          <a:prstGeom prst="rect">
            <a:avLst/>
          </a:prstGeom>
        </p:spPr>
      </p:pic>
      <p:pic>
        <p:nvPicPr>
          <p:cNvPr id="17" name="Segnaposto immagine 13">
            <a:extLst>
              <a:ext uri="{FF2B5EF4-FFF2-40B4-BE49-F238E27FC236}">
                <a16:creationId xmlns:a16="http://schemas.microsoft.com/office/drawing/2014/main" id="{C30BEB1D-E97C-014D-9368-216253A24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089902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4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Betweenness (500)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  <p:pic>
        <p:nvPicPr>
          <p:cNvPr id="13" name="Segnaposto immagine 7">
            <a:extLst>
              <a:ext uri="{FF2B5EF4-FFF2-40B4-BE49-F238E27FC236}">
                <a16:creationId xmlns:a16="http://schemas.microsoft.com/office/drawing/2014/main" id="{5A392CF5-F193-684D-A640-6CB12D248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494100" y="1648113"/>
            <a:ext cx="5184000" cy="3240000"/>
          </a:xfrm>
          <a:prstGeom prst="rect">
            <a:avLst/>
          </a:prstGeom>
        </p:spPr>
      </p:pic>
      <p:pic>
        <p:nvPicPr>
          <p:cNvPr id="14" name="Segnaposto immagine 9">
            <a:extLst>
              <a:ext uri="{FF2B5EF4-FFF2-40B4-BE49-F238E27FC236}">
                <a16:creationId xmlns:a16="http://schemas.microsoft.com/office/drawing/2014/main" id="{2EE99E12-7F03-6D45-8518-3BEAB6C7B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80343" y="1458000"/>
            <a:ext cx="4608000" cy="2880000"/>
          </a:xfrm>
          <a:prstGeom prst="rect">
            <a:avLst/>
          </a:prstGeom>
        </p:spPr>
      </p:pic>
      <p:pic>
        <p:nvPicPr>
          <p:cNvPr id="15" name="Segnaposto immagine 11">
            <a:extLst>
              <a:ext uri="{FF2B5EF4-FFF2-40B4-BE49-F238E27FC236}">
                <a16:creationId xmlns:a16="http://schemas.microsoft.com/office/drawing/2014/main" id="{999B127C-8C42-BF46-B7D7-48825D00B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80343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9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Betweenness (1000)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  <p:pic>
        <p:nvPicPr>
          <p:cNvPr id="18" name="Segnaposto immagine 7">
            <a:extLst>
              <a:ext uri="{FF2B5EF4-FFF2-40B4-BE49-F238E27FC236}">
                <a16:creationId xmlns:a16="http://schemas.microsoft.com/office/drawing/2014/main" id="{5EA67968-5286-C943-A535-23CB225F0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528229" y="1636406"/>
            <a:ext cx="5184000" cy="3240000"/>
          </a:xfrm>
          <a:prstGeom prst="rect">
            <a:avLst/>
          </a:prstGeom>
        </p:spPr>
      </p:pic>
      <p:pic>
        <p:nvPicPr>
          <p:cNvPr id="19" name="Segnaposto immagine 9">
            <a:extLst>
              <a:ext uri="{FF2B5EF4-FFF2-40B4-BE49-F238E27FC236}">
                <a16:creationId xmlns:a16="http://schemas.microsoft.com/office/drawing/2014/main" id="{0EC27C40-AD90-3C48-B5A9-C43816658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055771" y="1429045"/>
            <a:ext cx="4608000" cy="2880000"/>
          </a:xfrm>
          <a:prstGeom prst="rect">
            <a:avLst/>
          </a:prstGeom>
        </p:spPr>
      </p:pic>
      <p:pic>
        <p:nvPicPr>
          <p:cNvPr id="20" name="Segnaposto immagine 11">
            <a:extLst>
              <a:ext uri="{FF2B5EF4-FFF2-40B4-BE49-F238E27FC236}">
                <a16:creationId xmlns:a16="http://schemas.microsoft.com/office/drawing/2014/main" id="{CECDFAD2-3A8D-E844-B455-BF46C0B5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321800" y="4309045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4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Betweenness (1500)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19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  <p:pic>
        <p:nvPicPr>
          <p:cNvPr id="10" name="Segnaposto immagine 7">
            <a:extLst>
              <a:ext uri="{FF2B5EF4-FFF2-40B4-BE49-F238E27FC236}">
                <a16:creationId xmlns:a16="http://schemas.microsoft.com/office/drawing/2014/main" id="{55877512-B759-8D4F-9792-2B558BC75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342900" y="1636406"/>
            <a:ext cx="5184000" cy="3240000"/>
          </a:xfrm>
          <a:prstGeom prst="rect">
            <a:avLst/>
          </a:prstGeom>
        </p:spPr>
      </p:pic>
      <p:pic>
        <p:nvPicPr>
          <p:cNvPr id="11" name="Segnaposto immagine 9">
            <a:extLst>
              <a:ext uri="{FF2B5EF4-FFF2-40B4-BE49-F238E27FC236}">
                <a16:creationId xmlns:a16="http://schemas.microsoft.com/office/drawing/2014/main" id="{3C28431F-5098-0A43-A75B-2F3998950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055771" y="1458000"/>
            <a:ext cx="4608000" cy="2880000"/>
          </a:xfrm>
          <a:prstGeom prst="rect">
            <a:avLst/>
          </a:prstGeom>
        </p:spPr>
      </p:pic>
      <p:pic>
        <p:nvPicPr>
          <p:cNvPr id="13" name="Segnaposto immagine 11">
            <a:extLst>
              <a:ext uri="{FF2B5EF4-FFF2-40B4-BE49-F238E27FC236}">
                <a16:creationId xmlns:a16="http://schemas.microsoft.com/office/drawing/2014/main" id="{B2187B64-B1A4-2E45-A537-AC9F33178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089902" y="4338000"/>
            <a:ext cx="4032000" cy="2520000"/>
          </a:xfrm>
          <a:prstGeom prst="rect">
            <a:avLst/>
          </a:prstGeom>
        </p:spPr>
      </p:pic>
      <p:pic>
        <p:nvPicPr>
          <p:cNvPr id="14" name="Segnaposto immagine 11">
            <a:extLst>
              <a:ext uri="{FF2B5EF4-FFF2-40B4-BE49-F238E27FC236}">
                <a16:creationId xmlns:a16="http://schemas.microsoft.com/office/drawing/2014/main" id="{62DF77C1-7E90-3A4A-A99E-0CA41E6AD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105077" y="4338000"/>
            <a:ext cx="4032000" cy="2520000"/>
          </a:xfrm>
          <a:prstGeom prst="rect">
            <a:avLst/>
          </a:prstGeom>
        </p:spPr>
      </p:pic>
      <p:sp>
        <p:nvSpPr>
          <p:cNvPr id="15" name="CasellaDiTesto 5">
            <a:extLst>
              <a:ext uri="{FF2B5EF4-FFF2-40B4-BE49-F238E27FC236}">
                <a16:creationId xmlns:a16="http://schemas.microsoft.com/office/drawing/2014/main" id="{1664CB6B-CC51-8E4C-BACC-83CDA5404723}"/>
              </a:ext>
            </a:extLst>
          </p:cNvPr>
          <p:cNvSpPr txBox="1"/>
          <p:nvPr/>
        </p:nvSpPr>
        <p:spPr>
          <a:xfrm>
            <a:off x="1339839" y="6383334"/>
            <a:ext cx="4968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grafo: 2000 non è stato possibile calcolarla</a:t>
            </a:r>
          </a:p>
        </p:txBody>
      </p:sp>
    </p:spTree>
    <p:extLst>
      <p:ext uri="{BB962C8B-B14F-4D97-AF65-F5344CB8AC3E}">
        <p14:creationId xmlns:p14="http://schemas.microsoft.com/office/powerpoint/2010/main" val="28240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018" y="1990368"/>
            <a:ext cx="7360315" cy="394542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Soluzione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proposta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Risultati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simulazioni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Introduzione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36E4AF-B5F4-AA42-BF3A-E94EC4BF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6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Eigenvector (500)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20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</a:p>
        </p:txBody>
      </p:sp>
      <p:pic>
        <p:nvPicPr>
          <p:cNvPr id="17" name="Segnaposto immagine 7">
            <a:extLst>
              <a:ext uri="{FF2B5EF4-FFF2-40B4-BE49-F238E27FC236}">
                <a16:creationId xmlns:a16="http://schemas.microsoft.com/office/drawing/2014/main" id="{2451E8E5-7B30-374E-A051-08EFA08E7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342900" y="1458000"/>
            <a:ext cx="5184000" cy="3240000"/>
          </a:xfrm>
          <a:prstGeom prst="rect">
            <a:avLst/>
          </a:prstGeom>
        </p:spPr>
      </p:pic>
      <p:pic>
        <p:nvPicPr>
          <p:cNvPr id="18" name="Segnaposto immagine 9">
            <a:extLst>
              <a:ext uri="{FF2B5EF4-FFF2-40B4-BE49-F238E27FC236}">
                <a16:creationId xmlns:a16="http://schemas.microsoft.com/office/drawing/2014/main" id="{0F7A6451-486E-B145-9FD9-AF9A28494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745800" y="1458000"/>
            <a:ext cx="4608000" cy="2880000"/>
          </a:xfrm>
          <a:prstGeom prst="rect">
            <a:avLst/>
          </a:prstGeom>
        </p:spPr>
      </p:pic>
      <p:pic>
        <p:nvPicPr>
          <p:cNvPr id="19" name="Segnaposto immagine 11">
            <a:extLst>
              <a:ext uri="{FF2B5EF4-FFF2-40B4-BE49-F238E27FC236}">
                <a16:creationId xmlns:a16="http://schemas.microsoft.com/office/drawing/2014/main" id="{E463F66F-DAB2-E844-B543-CC39917FE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321800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3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Eigenvector (1000)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21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</a:p>
        </p:txBody>
      </p:sp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BC328FCF-E71E-7A48-A120-757C5A1D0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494100" y="1636406"/>
            <a:ext cx="5184000" cy="3240000"/>
          </a:xfrm>
          <a:prstGeom prst="rect">
            <a:avLst/>
          </a:prstGeom>
        </p:spPr>
      </p:pic>
      <p:pic>
        <p:nvPicPr>
          <p:cNvPr id="11" name="Segnaposto immagine 11">
            <a:extLst>
              <a:ext uri="{FF2B5EF4-FFF2-40B4-BE49-F238E27FC236}">
                <a16:creationId xmlns:a16="http://schemas.microsoft.com/office/drawing/2014/main" id="{77DD0399-8BBA-3D44-9D0F-845BC125A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745800" y="1458000"/>
            <a:ext cx="4608000" cy="2880000"/>
          </a:xfrm>
          <a:prstGeom prst="rect">
            <a:avLst/>
          </a:prstGeom>
        </p:spPr>
      </p:pic>
      <p:pic>
        <p:nvPicPr>
          <p:cNvPr id="13" name="Segnaposto immagine 15">
            <a:extLst>
              <a:ext uri="{FF2B5EF4-FFF2-40B4-BE49-F238E27FC236}">
                <a16:creationId xmlns:a16="http://schemas.microsoft.com/office/drawing/2014/main" id="{7A80CD91-2F92-C040-BD85-24B99A39F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321800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1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Eigenvector (1500)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1500</a:t>
            </a:r>
          </a:p>
        </p:txBody>
      </p:sp>
      <p:pic>
        <p:nvPicPr>
          <p:cNvPr id="14" name="Segnaposto immagine 7">
            <a:extLst>
              <a:ext uri="{FF2B5EF4-FFF2-40B4-BE49-F238E27FC236}">
                <a16:creationId xmlns:a16="http://schemas.microsoft.com/office/drawing/2014/main" id="{794E172D-C917-F74F-94D1-EE8FD7E07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342900" y="1636406"/>
            <a:ext cx="5184000" cy="3240000"/>
          </a:xfrm>
          <a:prstGeom prst="rect">
            <a:avLst/>
          </a:prstGeom>
        </p:spPr>
      </p:pic>
      <p:pic>
        <p:nvPicPr>
          <p:cNvPr id="15" name="Segnaposto immagine 9">
            <a:extLst>
              <a:ext uri="{FF2B5EF4-FFF2-40B4-BE49-F238E27FC236}">
                <a16:creationId xmlns:a16="http://schemas.microsoft.com/office/drawing/2014/main" id="{FC0CE613-C04B-A740-B188-28A93C9BE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745800" y="1458000"/>
            <a:ext cx="4608000" cy="2880000"/>
          </a:xfrm>
          <a:prstGeom prst="rect">
            <a:avLst/>
          </a:prstGeom>
        </p:spPr>
      </p:pic>
      <p:pic>
        <p:nvPicPr>
          <p:cNvPr id="17" name="Segnaposto immagine 11">
            <a:extLst>
              <a:ext uri="{FF2B5EF4-FFF2-40B4-BE49-F238E27FC236}">
                <a16:creationId xmlns:a16="http://schemas.microsoft.com/office/drawing/2014/main" id="{416FC816-DDFB-E94C-82A1-FA1CB6FDB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321800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52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r>
              <a:rPr lang="en-US" dirty="0"/>
              <a:t>: Eigenvector (2000)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8EBDACF6-98BC-A747-A4A7-7113516D361F}"/>
              </a:ext>
            </a:extLst>
          </p:cNvPr>
          <p:cNvSpPr txBox="1"/>
          <p:nvPr/>
        </p:nvSpPr>
        <p:spPr>
          <a:xfrm>
            <a:off x="1054923" y="4888113"/>
            <a:ext cx="43888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/>
              <a:t>Bot: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endParaRPr lang="it-IT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800" b="1" dirty="0"/>
              <a:t>Grafo: </a:t>
            </a:r>
            <a:r>
              <a:rPr lang="it-IT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  <p:pic>
        <p:nvPicPr>
          <p:cNvPr id="10" name="Segnaposto immagine 7">
            <a:extLst>
              <a:ext uri="{FF2B5EF4-FFF2-40B4-BE49-F238E27FC236}">
                <a16:creationId xmlns:a16="http://schemas.microsoft.com/office/drawing/2014/main" id="{6B417A7A-6219-AE48-8EAD-DFD6AB032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03657" y="1636406"/>
            <a:ext cx="5184000" cy="3240000"/>
          </a:xfrm>
          <a:prstGeom prst="rect">
            <a:avLst/>
          </a:prstGeom>
        </p:spPr>
      </p:pic>
      <p:pic>
        <p:nvPicPr>
          <p:cNvPr id="11" name="Segnaposto immagine 9">
            <a:extLst>
              <a:ext uri="{FF2B5EF4-FFF2-40B4-BE49-F238E27FC236}">
                <a16:creationId xmlns:a16="http://schemas.microsoft.com/office/drawing/2014/main" id="{E7A27FB0-219C-1946-B7F4-A35DD52EB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6880343" y="1458000"/>
            <a:ext cx="4608000" cy="2880000"/>
          </a:xfrm>
          <a:prstGeom prst="rect">
            <a:avLst/>
          </a:prstGeom>
        </p:spPr>
      </p:pic>
      <p:pic>
        <p:nvPicPr>
          <p:cNvPr id="13" name="Segnaposto immagine 11">
            <a:extLst>
              <a:ext uri="{FF2B5EF4-FFF2-40B4-BE49-F238E27FC236}">
                <a16:creationId xmlns:a16="http://schemas.microsoft.com/office/drawing/2014/main" id="{1D67504F-9801-B84B-BAD7-0D9CEB679D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527"/>
          <a:stretch>
            <a:fillRect/>
          </a:stretch>
        </p:blipFill>
        <p:spPr>
          <a:xfrm>
            <a:off x="7321800" y="4338000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err="1"/>
              <a:t>simulazioni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24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pic>
        <p:nvPicPr>
          <p:cNvPr id="14" name="Immagine 6">
            <a:extLst>
              <a:ext uri="{FF2B5EF4-FFF2-40B4-BE49-F238E27FC236}">
                <a16:creationId xmlns:a16="http://schemas.microsoft.com/office/drawing/2014/main" id="{9DF69C21-CF8F-494E-BD7D-A4B3975D4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93" y="2360093"/>
            <a:ext cx="3881107" cy="2399817"/>
          </a:xfrm>
          <a:prstGeom prst="rect">
            <a:avLst/>
          </a:prstGeom>
        </p:spPr>
      </p:pic>
      <p:pic>
        <p:nvPicPr>
          <p:cNvPr id="15" name="Immagine 10">
            <a:extLst>
              <a:ext uri="{FF2B5EF4-FFF2-40B4-BE49-F238E27FC236}">
                <a16:creationId xmlns:a16="http://schemas.microsoft.com/office/drawing/2014/main" id="{8D8351E5-F687-0F42-B760-80AC4F372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66" y="2360094"/>
            <a:ext cx="3881107" cy="2399817"/>
          </a:xfrm>
          <a:prstGeom prst="rect">
            <a:avLst/>
          </a:prstGeom>
        </p:spPr>
      </p:pic>
      <p:pic>
        <p:nvPicPr>
          <p:cNvPr id="17" name="Immagine 8">
            <a:extLst>
              <a:ext uri="{FF2B5EF4-FFF2-40B4-BE49-F238E27FC236}">
                <a16:creationId xmlns:a16="http://schemas.microsoft.com/office/drawing/2014/main" id="{5C230EDF-5952-4B46-9657-42CBD74A9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" y="2360094"/>
            <a:ext cx="3881107" cy="2399817"/>
          </a:xfrm>
          <a:prstGeom prst="rect">
            <a:avLst/>
          </a:prstGeom>
        </p:spPr>
      </p:pic>
      <p:sp>
        <p:nvSpPr>
          <p:cNvPr id="18" name="CasellaDiTesto 15">
            <a:extLst>
              <a:ext uri="{FF2B5EF4-FFF2-40B4-BE49-F238E27FC236}">
                <a16:creationId xmlns:a16="http://schemas.microsoft.com/office/drawing/2014/main" id="{E3407FE4-8C3C-A84C-AC27-7DE6C6F56AB7}"/>
              </a:ext>
            </a:extLst>
          </p:cNvPr>
          <p:cNvSpPr txBox="1"/>
          <p:nvPr/>
        </p:nvSpPr>
        <p:spPr>
          <a:xfrm>
            <a:off x="1175090" y="5054789"/>
            <a:ext cx="1596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</a:t>
            </a:r>
          </a:p>
        </p:txBody>
      </p:sp>
      <p:sp>
        <p:nvSpPr>
          <p:cNvPr id="19" name="CasellaDiTesto 17">
            <a:extLst>
              <a:ext uri="{FF2B5EF4-FFF2-40B4-BE49-F238E27FC236}">
                <a16:creationId xmlns:a16="http://schemas.microsoft.com/office/drawing/2014/main" id="{5CB7B8A9-F8D3-154B-9256-0DE9B9B96623}"/>
              </a:ext>
            </a:extLst>
          </p:cNvPr>
          <p:cNvSpPr txBox="1"/>
          <p:nvPr/>
        </p:nvSpPr>
        <p:spPr>
          <a:xfrm>
            <a:off x="4874127" y="5057840"/>
            <a:ext cx="2443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Betweenness</a:t>
            </a:r>
            <a:endParaRPr lang="it-IT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A108B7-4A17-F14E-932F-E5059BB29112}"/>
              </a:ext>
            </a:extLst>
          </p:cNvPr>
          <p:cNvSpPr txBox="1"/>
          <p:nvPr/>
        </p:nvSpPr>
        <p:spPr>
          <a:xfrm>
            <a:off x="9029573" y="5060813"/>
            <a:ext cx="2443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Eigenvector</a:t>
            </a:r>
            <a:endParaRPr lang="it-IT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88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Considerazioni</a:t>
            </a:r>
            <a:r>
              <a:rPr lang="en-US" dirty="0"/>
              <a:t> </a:t>
            </a:r>
            <a:r>
              <a:rPr lang="en-US" dirty="0" err="1"/>
              <a:t>finali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1FAF1-B51C-1C4B-8CD0-74F4FE606CCC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riscontrati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2A070-5427-4F48-BFB0-ABFF1E98200E}"/>
              </a:ext>
            </a:extLst>
          </p:cNvPr>
          <p:cNvSpPr/>
          <p:nvPr/>
        </p:nvSpPr>
        <p:spPr>
          <a:xfrm>
            <a:off x="495300" y="2290260"/>
            <a:ext cx="5600700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Posizionamento secondo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migliore (utenti infetti o esposti superano non infetti)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Infezione dei bot: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cambia a seconda del loro posizionamento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Evoluzione contagio maggiore: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con 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così influente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BC59B-A44D-8B43-B881-A2265A6DB5CC}"/>
              </a:ext>
            </a:extLst>
          </p:cNvPr>
          <p:cNvSpPr/>
          <p:nvPr/>
        </p:nvSpPr>
        <p:spPr>
          <a:xfrm>
            <a:off x="6591300" y="2386170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nel reperire dati di valutazione realistici (da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computazionali su grandi grafi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Documentazione di SOIL e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83BE8-326D-464C-B080-3673C98FE05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BEC4E0F-59B7-8A49-8670-64246740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A51-F8CE-794C-AC6D-AF28F9318C50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applicativa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984B8-101D-104B-A490-3C49C0855E69}"/>
              </a:ext>
            </a:extLst>
          </p:cNvPr>
          <p:cNvSpPr/>
          <p:nvPr/>
        </p:nvSpPr>
        <p:spPr>
          <a:xfrm>
            <a:off x="495300" y="2961738"/>
            <a:ext cx="5600700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Arricchimento modellazione utenti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(caratteristiche specifiche per utente aggiuntive)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Riscontro con dati reali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Caratterizzazione dei contenuti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(tipologie)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con nuovi modelli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5F66D-6577-A847-A635-FE0DB224B393}"/>
              </a:ext>
            </a:extLst>
          </p:cNvPr>
          <p:cNvSpPr/>
          <p:nvPr/>
        </p:nvSpPr>
        <p:spPr>
          <a:xfrm>
            <a:off x="6591300" y="2961738"/>
            <a:ext cx="560070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Miglioramento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Incremento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Aggiornamento codice e 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E772F8-49FC-4A47-A1B7-FC6E1250160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modellistica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325F5-D2F6-6B48-BD64-481C7DD1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Domande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3F164F-28F5-CC4A-BE00-B1C9EB0B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67" y="1765080"/>
            <a:ext cx="10311333" cy="43929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della diffusione di contenuti all’interno di una rete sociale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Quante persone visualizzano una notizia all’interno di una rete? È possibile tracciare l’evoluzione?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Come dei contenuti si diffondo in base alla configurazione della rete e al tempo di esposizione?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7B1E224-D874-6C4E-8313-59C4BA3F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02A61-9FE6-9644-9363-72AAF84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4"/>
            <a:ext cx="10397924" cy="257145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Costruzione di una rete sociale (basandoci sui dati di </a:t>
            </a:r>
            <a:r>
              <a:rPr lang="it-IT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Classificazione dei nodi in base agli utenti (Opinion Leader, Bot, Utenti tradizionali)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di simulazione multi agente basato su SOIL e modelli epidemiologici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D8E1A-DC5B-EC45-82D6-3199E53E60AD}"/>
              </a:ext>
            </a:extLst>
          </p:cNvPr>
          <p:cNvSpPr/>
          <p:nvPr/>
        </p:nvSpPr>
        <p:spPr>
          <a:xfrm>
            <a:off x="2081561" y="4486372"/>
            <a:ext cx="802887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Obiettivo Principale</a:t>
            </a:r>
          </a:p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 migliore posizionamento dei nodi (bot) per massimizzare la diffusione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118BC83-5E7D-3F45-A209-97C71005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2B8E0-7BF2-A24D-822D-7624B418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072" y="820882"/>
            <a:ext cx="8659091" cy="64943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3EFA0F-2C91-354D-AF4B-59C48566A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5F4F9-4B42-3541-8721-B6C4DAC1206C}"/>
              </a:ext>
            </a:extLst>
          </p:cNvPr>
          <p:cNvSpPr/>
          <p:nvPr/>
        </p:nvSpPr>
        <p:spPr>
          <a:xfrm>
            <a:off x="2769127" y="1990368"/>
            <a:ext cx="665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lo sviluppo della soluzione abbiamo utilizzato i seguenti strumenti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6739-C476-E948-B665-6D58CA6D9B2C}"/>
              </a:ext>
            </a:extLst>
          </p:cNvPr>
          <p:cNvSpPr/>
          <p:nvPr/>
        </p:nvSpPr>
        <p:spPr>
          <a:xfrm>
            <a:off x="3844846" y="6327342"/>
            <a:ext cx="526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progetto: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https://github.com/JeyDi/STN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19D7B8-E55C-5A4E-A57B-02CBE264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685F4D3-4223-2E4B-845B-FC697713D3A1}"/>
              </a:ext>
            </a:extLst>
          </p:cNvPr>
          <p:cNvGrpSpPr/>
          <p:nvPr/>
        </p:nvGrpSpPr>
        <p:grpSpPr>
          <a:xfrm>
            <a:off x="3176200" y="3063548"/>
            <a:ext cx="2079090" cy="1543254"/>
            <a:chOff x="3844846" y="4430854"/>
            <a:chExt cx="2079090" cy="154325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45CDFF-D89D-FD4C-8709-B021C2F4AE2F}"/>
                </a:ext>
              </a:extLst>
            </p:cNvPr>
            <p:cNvSpPr/>
            <p:nvPr/>
          </p:nvSpPr>
          <p:spPr>
            <a:xfrm>
              <a:off x="4315261" y="4430854"/>
              <a:ext cx="11382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Streamlit</a:t>
              </a:r>
              <a:endPara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CBE8F55A-B4A3-464D-85D5-A37B5D0B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846" y="4730661"/>
              <a:ext cx="2079090" cy="124344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BC5101-EF88-5B4E-879B-2EFA94CEBCFF}"/>
              </a:ext>
            </a:extLst>
          </p:cNvPr>
          <p:cNvGrpSpPr/>
          <p:nvPr/>
        </p:nvGrpSpPr>
        <p:grpSpPr>
          <a:xfrm>
            <a:off x="9738174" y="3061696"/>
            <a:ext cx="2184059" cy="2458052"/>
            <a:chOff x="7289826" y="3307594"/>
            <a:chExt cx="2184059" cy="24580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AA5E90-5A37-224F-B1ED-A5BE153D9B6A}"/>
                </a:ext>
              </a:extLst>
            </p:cNvPr>
            <p:cNvSpPr/>
            <p:nvPr/>
          </p:nvSpPr>
          <p:spPr>
            <a:xfrm>
              <a:off x="7289826" y="3307594"/>
              <a:ext cx="21840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Python</a:t>
              </a:r>
              <a:r>
                <a:rPr lang="it-IT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</a:t>
              </a:r>
              <a:r>
                <a:rPr lang="it-IT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Pandas</a:t>
              </a:r>
              <a:r>
                <a:rPr lang="it-IT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…)</a:t>
              </a:r>
            </a:p>
          </p:txBody>
        </p:sp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D6400D6C-54A9-914C-B3F4-F9938512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663" y="5223610"/>
              <a:ext cx="1343891" cy="542036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D4DDF969-7EEE-3147-98B5-36BCA039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664" y="3909419"/>
              <a:ext cx="1343891" cy="134389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4D1DC0-6A6D-F144-9E1D-F2164EB4A69A}"/>
              </a:ext>
            </a:extLst>
          </p:cNvPr>
          <p:cNvGrpSpPr/>
          <p:nvPr/>
        </p:nvGrpSpPr>
        <p:grpSpPr>
          <a:xfrm>
            <a:off x="881503" y="3060928"/>
            <a:ext cx="1833900" cy="1603633"/>
            <a:chOff x="923177" y="4129311"/>
            <a:chExt cx="1833900" cy="16036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9E336F-1A84-FA4C-A464-EF8A3438BE93}"/>
                </a:ext>
              </a:extLst>
            </p:cNvPr>
            <p:cNvSpPr/>
            <p:nvPr/>
          </p:nvSpPr>
          <p:spPr>
            <a:xfrm>
              <a:off x="923177" y="4129311"/>
              <a:ext cx="18339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SOIL Simulatore</a:t>
              </a:r>
            </a:p>
          </p:txBody>
        </p:sp>
        <p:pic>
          <p:nvPicPr>
            <p:cNvPr id="21" name="Picture 20" descr="Logo, company name&#10;&#10;Description automatically generated">
              <a:extLst>
                <a:ext uri="{FF2B5EF4-FFF2-40B4-BE49-F238E27FC236}">
                  <a16:creationId xmlns:a16="http://schemas.microsoft.com/office/drawing/2014/main" id="{46BB08EA-4501-8749-9E0D-4EF4241EC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018" y="4515043"/>
              <a:ext cx="1343891" cy="121790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2AF692-AE5A-F641-954C-CC8126E4403F}"/>
              </a:ext>
            </a:extLst>
          </p:cNvPr>
          <p:cNvGrpSpPr/>
          <p:nvPr/>
        </p:nvGrpSpPr>
        <p:grpSpPr>
          <a:xfrm>
            <a:off x="7115293" y="3083705"/>
            <a:ext cx="2307579" cy="1263584"/>
            <a:chOff x="9599840" y="3167270"/>
            <a:chExt cx="2307579" cy="12635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100E92-6A07-EA4F-9B4A-9C25D84110BD}"/>
                </a:ext>
              </a:extLst>
            </p:cNvPr>
            <p:cNvSpPr/>
            <p:nvPr/>
          </p:nvSpPr>
          <p:spPr>
            <a:xfrm>
              <a:off x="10397601" y="3167270"/>
              <a:ext cx="9769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Plotly</a:t>
              </a:r>
              <a:endPara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279F0D23-4BBF-3941-ACEC-D4C5FB634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840" y="3661661"/>
              <a:ext cx="2307579" cy="76919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CBCB19-2BAB-4148-A6EB-B32ABE7B2151}"/>
              </a:ext>
            </a:extLst>
          </p:cNvPr>
          <p:cNvGrpSpPr/>
          <p:nvPr/>
        </p:nvGrpSpPr>
        <p:grpSpPr>
          <a:xfrm>
            <a:off x="1741100" y="4943727"/>
            <a:ext cx="2870200" cy="1025109"/>
            <a:chOff x="2369918" y="2513066"/>
            <a:chExt cx="2870200" cy="10251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84346C-E012-714C-A502-143B1E8C6E2D}"/>
                </a:ext>
              </a:extLst>
            </p:cNvPr>
            <p:cNvSpPr/>
            <p:nvPr/>
          </p:nvSpPr>
          <p:spPr>
            <a:xfrm>
              <a:off x="3235801" y="2513066"/>
              <a:ext cx="12180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NetworkX</a:t>
              </a:r>
              <a:endPara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ADB030AA-3AA2-D047-9A6E-13237B49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918" y="2903175"/>
              <a:ext cx="2870200" cy="635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7D6E6-EC95-EC46-9A5A-5C524FD0BCF3}"/>
              </a:ext>
            </a:extLst>
          </p:cNvPr>
          <p:cNvGrpSpPr/>
          <p:nvPr/>
        </p:nvGrpSpPr>
        <p:grpSpPr>
          <a:xfrm>
            <a:off x="5487048" y="3063548"/>
            <a:ext cx="1217902" cy="1677951"/>
            <a:chOff x="5602233" y="2592661"/>
            <a:chExt cx="1217902" cy="16779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7729BE-FA5F-C641-B322-25D8C7B3896F}"/>
                </a:ext>
              </a:extLst>
            </p:cNvPr>
            <p:cNvSpPr/>
            <p:nvPr/>
          </p:nvSpPr>
          <p:spPr>
            <a:xfrm>
              <a:off x="5831272" y="2592661"/>
              <a:ext cx="7598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Twint</a:t>
              </a:r>
              <a:endPara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0F251C23-F8EF-D947-9EED-C6D3BE6A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233" y="3052710"/>
              <a:ext cx="1217902" cy="1217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dirty="0" err="1"/>
              <a:t>creazione</a:t>
            </a:r>
            <a:r>
              <a:rPr lang="en-US" dirty="0"/>
              <a:t> del </a:t>
            </a:r>
            <a:r>
              <a:rPr lang="en-US" dirty="0" err="1"/>
              <a:t>grafo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464BFD-3F53-9342-95EB-0A215596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3"/>
            <a:ext cx="10397924" cy="4758091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Scraping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GiuseppeConteIT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Grafo orientato in base alla relazione di «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»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NetworkX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 grafi considerati </a:t>
            </a:r>
            <a:b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(numero di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BCAE8C9-D8B8-684C-B3BC-96426BFF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5" y="3818997"/>
            <a:ext cx="4445000" cy="2857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1A5D860-39EE-CB47-9CF6-C697CD04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Posizionamento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44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di centralità</a:t>
            </a:r>
          </a:p>
          <a:p>
            <a:endParaRPr lang="it-I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per il posizionamento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archi entranti in un nodo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volte che un nodo è un ponte lungo il percorso più breve tra 2 nodi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Autovettori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misura dell’importanza di un nodo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nodi che fungono da ponte sui principali percorsi di comunicazione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nodi «importanti»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B34ED4-91AC-484B-AF2E-3458FBE34285}"/>
              </a:ext>
            </a:extLst>
          </p:cNvPr>
          <p:cNvSpPr txBox="1">
            <a:spLocks/>
          </p:cNvSpPr>
          <p:nvPr/>
        </p:nvSpPr>
        <p:spPr>
          <a:xfrm>
            <a:off x="8194963" y="6383334"/>
            <a:ext cx="2393373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costante di bot: 10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F1208-4BC6-6E4F-87F2-0CFD781EE69B}"/>
              </a:ext>
            </a:extLst>
          </p:cNvPr>
          <p:cNvSpPr txBox="1">
            <a:spLocks/>
          </p:cNvSpPr>
          <p:nvPr/>
        </p:nvSpPr>
        <p:spPr>
          <a:xfrm>
            <a:off x="2096663" y="6383333"/>
            <a:ext cx="3416709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10 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Top 10 In-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35A2A3-2DB0-9142-8920-217B1B1E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4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228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Tipi di agenti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 </a:t>
            </a:r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</a:rPr>
              <a:t>degli utenti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838200" y="2961738"/>
            <a:ext cx="5257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dell’informazione principale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diffusori di notizie (automatici e non)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 comune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esposto: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a 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Esposto: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Infetto: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 e condivisa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62148A2-6861-0C4F-B6FB-8E69FB8D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0734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9349</TotalTime>
  <Words>858</Words>
  <Application>Microsoft Macintosh PowerPoint</Application>
  <PresentationFormat>Widescreen</PresentationFormat>
  <Paragraphs>259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Sitka Small</vt:lpstr>
      <vt:lpstr>Innovazione</vt:lpstr>
      <vt:lpstr>STN</vt:lpstr>
      <vt:lpstr>Agenda</vt:lpstr>
      <vt:lpstr>Domande di ricerca</vt:lpstr>
      <vt:lpstr>Soluzione proposta</vt:lpstr>
      <vt:lpstr>Fasi dello studio</vt:lpstr>
      <vt:lpstr>Strumenti e librerie</vt:lpstr>
      <vt:lpstr>Download dei dati, creazione del grafo</vt:lpstr>
      <vt:lpstr>Posizionamento dei Bot</vt:lpstr>
      <vt:lpstr>Agenti</vt:lpstr>
      <vt:lpstr>Modello</vt:lpstr>
      <vt:lpstr>Web app</vt:lpstr>
      <vt:lpstr>Assunzioni e grafi</vt:lpstr>
      <vt:lpstr>Simulazioni: Random (500)</vt:lpstr>
      <vt:lpstr>Simulazioni: Random (1000)</vt:lpstr>
      <vt:lpstr>Simulazioni: Random (1500)</vt:lpstr>
      <vt:lpstr>Simulazioni: Random (2000)</vt:lpstr>
      <vt:lpstr>Simulazioni: Betweenness (500)</vt:lpstr>
      <vt:lpstr>Simulazioni: Betweenness (1000)</vt:lpstr>
      <vt:lpstr>Simulazioni: Betweenness (1500)</vt:lpstr>
      <vt:lpstr>Simulazioni: Eigenvector (500)</vt:lpstr>
      <vt:lpstr>Simulazioni: Eigenvector (1000)</vt:lpstr>
      <vt:lpstr>Simulazioni: Eigenvector (1500)</vt:lpstr>
      <vt:lpstr>Simulazioni: Eigenvector (2000)</vt:lpstr>
      <vt:lpstr>Media simulazioni</vt:lpstr>
      <vt:lpstr>Considerazioni finali</vt:lpstr>
      <vt:lpstr>Sviluppi futuri</vt:lpstr>
      <vt:lpstr>Grazie!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STN</dc:title>
  <dc:subject>Sistemi Complessi Modelli e Simulazione</dc:subject>
  <dc:creator>Andrea Guzzo</dc:creator>
  <cp:keywords/>
  <dc:description/>
  <cp:lastModifiedBy>Andrea Guzzo</cp:lastModifiedBy>
  <cp:revision>196</cp:revision>
  <dcterms:created xsi:type="dcterms:W3CDTF">2017-07-03T09:49:35Z</dcterms:created>
  <dcterms:modified xsi:type="dcterms:W3CDTF">2020-10-19T10:05:16Z</dcterms:modified>
  <cp:category/>
</cp:coreProperties>
</file>